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emf" ContentType="image/x-emf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4" r:id="rId4"/>
    <p:sldId id="271" r:id="rId5"/>
    <p:sldId id="269" r:id="rId6"/>
    <p:sldId id="270" r:id="rId7"/>
    <p:sldId id="272" r:id="rId8"/>
    <p:sldId id="273" r:id="rId9"/>
  </p:sldIdLst>
  <p:sldSz cx="9144000" cy="6858000" type="screen4x3"/>
  <p:notesSz cx="6858000" cy="9144000"/>
  <p:custDataLst>
    <p:tags r:id="rId10"/>
  </p:custDataLst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  <a:srgbClr val="54BDF2"/>
    <a:srgbClr val="66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68" d="100"/>
          <a:sy n="68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FEEFB-0D2E-4E6F-A1E1-CD449881E989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A51A9-77E6-4CC9-A926-CB20B9A45CF2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65960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D9BEF-3BE2-4C84-8718-DD2BE0CEA2FA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6DA9E-24C1-45F8-854B-0B29A45EDC4F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04345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DB97D-81A6-4DC5-A25D-56983F85F517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542C-9C99-4DB6-92FF-3F0F3063B2DA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44911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01504-AA3D-4761-ACB9-A350010699A7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7D736-7185-487C-985E-69C3184A5EF8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56951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3C85-2571-4E71-A56F-EAB4E25F8AA5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970D3-6332-43EF-86B1-8138EE780DD7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22503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7A5CA-61BF-480F-9714-94C05E06AE11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B56CC-8EF3-4557-998C-83DC41DD358D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65861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D2667-DD59-40EE-A825-6B1A96AFF35B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45172-375C-46EE-B58F-B91EA1AE00DD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43369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B8BF6-6727-4071-85ED-5CEA3B98ACB5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F126E-61E2-44B6-B582-6238748AC48C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62519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E2DEC-378C-4020-A87C-1D9DAB9DC514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0317A-7E1A-4255-A44F-2687CB58DF13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49131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C43D0-C5EC-4FCE-A4B9-724793B5147A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3D6E4-0523-4BD4-A7B7-46E064DBC78C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47178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D43A5-39AF-413A-BCB3-01E6A62A5838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C2FA5-1F0E-402D-BB88-F6E9D8BAD19C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04264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45825D-BC9B-45B3-B18A-67FB4327CC52}" type="datetimeFigureOut">
              <a:rPr lang="nl-NL"/>
              <a:pPr>
                <a:defRPr/>
              </a:pPr>
              <a:t>12-7-2016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496287F-4A3F-4228-B719-7AB129C1475D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4"/>
          <p:cNvSpPr>
            <a:spLocks noGrp="1"/>
          </p:cNvSpPr>
          <p:nvPr>
            <p:ph type="title"/>
          </p:nvPr>
        </p:nvSpPr>
        <p:spPr>
          <a:xfrm>
            <a:off x="755650" y="333375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>
                <a:solidFill>
                  <a:srgbClr val="54BDF2"/>
                </a:solidFill>
              </a:rPr>
              <a:t>§1.3 Budgetteren moet je leren</a:t>
            </a:r>
          </a:p>
        </p:txBody>
      </p:sp>
      <p:sp>
        <p:nvSpPr>
          <p:cNvPr id="2051" name="Tijdelijke aanduiding voor inhoud 8"/>
          <p:cNvSpPr>
            <a:spLocks noGrp="1"/>
          </p:cNvSpPr>
          <p:nvPr>
            <p:ph idx="1"/>
          </p:nvPr>
        </p:nvSpPr>
        <p:spPr>
          <a:xfrm>
            <a:off x="468313" y="2603500"/>
            <a:ext cx="8459787" cy="3562350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/>
              <a:t>In deze PowerPoint-presentatie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sz="1000"/>
          </a:p>
          <a:p>
            <a:pPr marL="514350" indent="-514350" eaLnBrk="1" hangingPunct="1"/>
            <a:r>
              <a:rPr lang="nl-NL" altLang="nl-NL"/>
              <a:t>inkomsten en uitgaven</a:t>
            </a:r>
          </a:p>
          <a:p>
            <a:pPr marL="514350" indent="-514350" eaLnBrk="1" hangingPunct="1"/>
            <a:r>
              <a:rPr lang="nl-NL" altLang="nl-NL"/>
              <a:t>budgetteren</a:t>
            </a:r>
          </a:p>
          <a:p>
            <a:pPr marL="514350" indent="-514350" eaLnBrk="1" hangingPunct="1"/>
            <a:r>
              <a:rPr lang="nl-NL" altLang="nl-NL"/>
              <a:t>berekeningen bij budgetteren</a:t>
            </a:r>
          </a:p>
        </p:txBody>
      </p:sp>
      <p:sp>
        <p:nvSpPr>
          <p:cNvPr id="205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67450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Budgetteren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3075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eaLnBrk="1" hangingPunct="1">
              <a:buFont typeface="Arial" charset="0"/>
              <a:buNone/>
            </a:pPr>
            <a:r>
              <a:rPr lang="nl-NL" altLang="nl-NL" sz="2800" i="1"/>
              <a:t>Budgetteren</a:t>
            </a:r>
            <a:r>
              <a:rPr lang="nl-NL" altLang="nl-NL" sz="2800" b="1"/>
              <a:t> </a:t>
            </a:r>
            <a:r>
              <a:rPr lang="nl-NL" altLang="nl-NL" sz="2800"/>
              <a:t>is het afstemmen van je verwachte uitgaven op je verwachte inkomsten.</a:t>
            </a:r>
          </a:p>
          <a:p>
            <a:pPr marL="0" eaLnBrk="1" hangingPunct="1">
              <a:buFont typeface="Arial" charset="0"/>
              <a:buNone/>
            </a:pPr>
            <a:endParaRPr lang="nl-NL" altLang="nl-NL" sz="2800"/>
          </a:p>
          <a:p>
            <a:pPr marL="0" eaLnBrk="1" hangingPunct="1">
              <a:buFont typeface="Arial" charset="0"/>
              <a:buNone/>
            </a:pPr>
            <a:r>
              <a:rPr lang="nl-NL" altLang="nl-NL" sz="2800"/>
              <a:t>Overzicht van je verwachte inkomsten en uitgaven voor een bepaalde periode krijg je met een </a:t>
            </a:r>
            <a:r>
              <a:rPr lang="nl-NL" altLang="nl-NL" sz="2800" i="1"/>
              <a:t>begroting</a:t>
            </a:r>
            <a:r>
              <a:rPr lang="nl-NL" altLang="nl-NL" sz="2800"/>
              <a:t>. </a:t>
            </a:r>
          </a:p>
          <a:p>
            <a:pPr marL="0" eaLnBrk="1" hangingPunct="1">
              <a:buFont typeface="Arial" charset="0"/>
              <a:buNone/>
            </a:pPr>
            <a:endParaRPr lang="nl-NL" altLang="nl-NL" sz="2800"/>
          </a:p>
          <a:p>
            <a:pPr marL="0" eaLnBrk="1" hangingPunct="1">
              <a:buFont typeface="Arial" charset="0"/>
              <a:buNone/>
            </a:pPr>
            <a:r>
              <a:rPr lang="nl-NL" altLang="nl-NL" sz="2800"/>
              <a:t>Het </a:t>
            </a:r>
            <a:r>
              <a:rPr lang="nl-NL" altLang="nl-NL" sz="2800" i="1"/>
              <a:t>Nibud</a:t>
            </a:r>
            <a:r>
              <a:rPr lang="nl-NL" altLang="nl-NL" sz="2800"/>
              <a:t> geeft voorlichting over hoe je kunt rondkomen met je inkomen.</a:t>
            </a:r>
          </a:p>
        </p:txBody>
      </p:sp>
      <p:sp>
        <p:nvSpPr>
          <p:cNvPr id="307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67450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Soorten inkomens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14338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Er zijn drie soorten inkomens: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nl-NL" altLang="nl-NL" sz="2800" i="1" dirty="0"/>
              <a:t>Inkomen uit arbeid</a:t>
            </a:r>
            <a:r>
              <a:rPr lang="nl-NL" altLang="nl-NL" sz="2800" dirty="0"/>
              <a:t/>
            </a:r>
            <a:br>
              <a:rPr lang="nl-NL" altLang="nl-NL" sz="2800" dirty="0"/>
            </a:br>
            <a:r>
              <a:rPr lang="nl-NL" altLang="nl-NL" sz="2800" dirty="0"/>
              <a:t>beloning voor het werk dat je doet: loon of salaris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nl-NL" altLang="nl-NL" sz="2800" i="1" dirty="0"/>
              <a:t>Inkomen uit bezit</a:t>
            </a:r>
            <a:r>
              <a:rPr lang="nl-NL" altLang="nl-NL" sz="2800" dirty="0"/>
              <a:t/>
            </a:r>
            <a:br>
              <a:rPr lang="nl-NL" altLang="nl-NL" sz="2800" dirty="0"/>
            </a:br>
            <a:r>
              <a:rPr lang="nl-NL" altLang="nl-NL" sz="2800" dirty="0"/>
              <a:t>geld verdienen met je bezit: huuropbrengst, rente op spaargeld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nl-NL" altLang="nl-NL" sz="2800" i="1" dirty="0"/>
              <a:t>Overdrachtsinkomen</a:t>
            </a:r>
            <a:r>
              <a:rPr lang="nl-NL" altLang="nl-NL" sz="2800" dirty="0"/>
              <a:t/>
            </a:r>
            <a:br>
              <a:rPr lang="nl-NL" altLang="nl-NL" sz="2800" dirty="0"/>
            </a:br>
            <a:r>
              <a:rPr lang="nl-NL" altLang="nl-NL" sz="2800" dirty="0"/>
              <a:t>geld dat je krijgt zonder tegenprestatie: uitkeringen, zakgeld en kleedgeld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/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nl-NL" altLang="nl-NL" sz="2800" dirty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/>
          </a:p>
        </p:txBody>
      </p:sp>
      <p:sp>
        <p:nvSpPr>
          <p:cNvPr id="4100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67450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Soorten uitgaven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14338" name="Tijdelijke aanduiding voor inhoud 12"/>
          <p:cNvSpPr>
            <a:spLocks noGrp="1"/>
          </p:cNvSpPr>
          <p:nvPr>
            <p:ph idx="1"/>
          </p:nvPr>
        </p:nvSpPr>
        <p:spPr>
          <a:xfrm>
            <a:off x="584200" y="1204913"/>
            <a:ext cx="8229600" cy="48133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Er zijn drie soorten uitgaven: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sz="2800" i="1" dirty="0"/>
              <a:t>Dagelijkse uitgaven</a:t>
            </a:r>
            <a:r>
              <a:rPr lang="nl-NL" sz="2800" b="1" dirty="0">
                <a:solidFill>
                  <a:srgbClr val="99CC00"/>
                </a:solidFill>
              </a:rPr>
              <a:t/>
            </a:r>
            <a:br>
              <a:rPr lang="nl-NL" sz="2800" b="1" dirty="0">
                <a:solidFill>
                  <a:srgbClr val="99CC00"/>
                </a:solidFill>
              </a:rPr>
            </a:br>
            <a:r>
              <a:rPr lang="nl-NL" sz="2800" dirty="0"/>
              <a:t>alledaagse huishoudelijke uitgaven: supermarkt, persoonlijke verzorging, cadeautjes, uitgaan.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sz="2800" i="1" dirty="0"/>
              <a:t>Vaste lasten</a:t>
            </a:r>
            <a:r>
              <a:rPr lang="nl-NL" sz="2800" b="1" dirty="0">
                <a:solidFill>
                  <a:srgbClr val="99CC00"/>
                </a:solidFill>
              </a:rPr>
              <a:t/>
            </a:r>
            <a:br>
              <a:rPr lang="nl-NL" sz="2800" b="1" dirty="0">
                <a:solidFill>
                  <a:srgbClr val="99CC00"/>
                </a:solidFill>
              </a:rPr>
            </a:br>
            <a:r>
              <a:rPr lang="nl-NL" sz="2800" dirty="0"/>
              <a:t>uitgaven waar je iedere maand of kwartaal aan vast zit: rekeningen van gas/elektra, huur/hypotheek, verzekeringen, abonnementen.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sz="2800" i="1" dirty="0"/>
              <a:t>Incidentele uitgaven</a:t>
            </a: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/>
              <a:t>meestal grote uitgaven die je onregelmatig en niet vaak doet: kleding, huishoudelijke apparaten, vakantie-uitgaven. </a:t>
            </a:r>
            <a:endParaRPr lang="nl-NL" altLang="nl-NL" sz="2800" dirty="0"/>
          </a:p>
        </p:txBody>
      </p:sp>
      <p:sp>
        <p:nvSpPr>
          <p:cNvPr id="5124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67450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Reserveren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14338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800" dirty="0"/>
              <a:t>Voor de incidentele uitgaven kun je het beste geld </a:t>
            </a:r>
            <a:r>
              <a:rPr lang="nl-NL" sz="2800" i="1" dirty="0"/>
              <a:t>reserveren</a:t>
            </a:r>
            <a:r>
              <a:rPr lang="nl-NL" sz="2800" dirty="0"/>
              <a:t>. Dat is geld opzij zetten waarvan je later bepaalde uitgaven kunt betalen.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/>
          </a:p>
        </p:txBody>
      </p:sp>
      <p:sp>
        <p:nvSpPr>
          <p:cNvPr id="61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67450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Rekenen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7171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eaLnBrk="1" hangingPunct="1">
              <a:buFont typeface="Arial" charset="0"/>
              <a:buNone/>
            </a:pPr>
            <a:r>
              <a:rPr lang="nl-NL" altLang="nl-NL" sz="2800" i="1"/>
              <a:t>Reserveren</a:t>
            </a:r>
          </a:p>
          <a:p>
            <a:pPr marL="0" eaLnBrk="1" hangingPunct="1">
              <a:buFont typeface="Arial" charset="0"/>
              <a:buNone/>
            </a:pPr>
            <a:r>
              <a:rPr lang="nl-NL" altLang="nl-NL" sz="2800"/>
              <a:t>Reservering per maand = benodigd bedrag ÷ aantal maanden</a:t>
            </a:r>
          </a:p>
          <a:p>
            <a:pPr marL="0" eaLnBrk="1" hangingPunct="1">
              <a:buFont typeface="Arial" charset="0"/>
              <a:buNone/>
            </a:pPr>
            <a:endParaRPr lang="nl-NL" altLang="nl-NL" sz="2800"/>
          </a:p>
          <a:p>
            <a:pPr marL="0" eaLnBrk="1" hangingPunct="1">
              <a:buFont typeface="Arial" charset="0"/>
              <a:buNone/>
            </a:pPr>
            <a:r>
              <a:rPr lang="nl-NL" altLang="nl-NL" sz="2800" i="1"/>
              <a:t>Voorbeeld</a:t>
            </a:r>
          </a:p>
          <a:p>
            <a:pPr marL="0" eaLnBrk="1" hangingPunct="1">
              <a:buFont typeface="Arial" charset="0"/>
              <a:buNone/>
            </a:pPr>
            <a:r>
              <a:rPr lang="nl-NL" altLang="nl-NL" sz="2800"/>
              <a:t>Je wilt over 1 jaar een laptop kopen. </a:t>
            </a:r>
          </a:p>
          <a:p>
            <a:pPr marL="0" eaLnBrk="1" hangingPunct="1">
              <a:buFont typeface="Arial" charset="0"/>
              <a:buNone/>
            </a:pPr>
            <a:r>
              <a:rPr lang="nl-NL" altLang="nl-NL" sz="2800"/>
              <a:t>De laptop kost € 588.</a:t>
            </a:r>
          </a:p>
          <a:p>
            <a:pPr marL="0" eaLnBrk="1" hangingPunct="1">
              <a:buFont typeface="Arial" charset="0"/>
              <a:buNone/>
            </a:pPr>
            <a:r>
              <a:rPr lang="nl-NL" altLang="nl-NL" sz="2800"/>
              <a:t>Je moet per maand reserveren: € 588 ÷ 12 = € 49</a:t>
            </a:r>
          </a:p>
        </p:txBody>
      </p:sp>
      <p:sp>
        <p:nvSpPr>
          <p:cNvPr id="717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67450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dirty="0" err="1">
                <a:solidFill>
                  <a:srgbClr val="54BDF2"/>
                </a:solidFill>
              </a:rPr>
              <a:t>Rekenen</a:t>
            </a:r>
            <a:endParaRPr lang="nl-NL" altLang="nl-NL" sz="4000" dirty="0">
              <a:solidFill>
                <a:srgbClr val="54BDF2"/>
              </a:solidFill>
            </a:endParaRPr>
          </a:p>
        </p:txBody>
      </p:sp>
      <p:sp>
        <p:nvSpPr>
          <p:cNvPr id="8195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nl-NL" altLang="nl-NL" sz="2800" dirty="0"/>
              <a:t>Als je dat per week moet betalen is het handig om te weten hoeveel dat per maand is. </a:t>
            </a:r>
          </a:p>
          <a:p>
            <a:pPr marL="0" indent="0">
              <a:buFont typeface="Arial" charset="0"/>
              <a:buNone/>
            </a:pPr>
            <a:r>
              <a:rPr lang="nl-NL" altLang="nl-NL" sz="2800" dirty="0"/>
              <a:t>Of andersom:</a:t>
            </a:r>
          </a:p>
          <a:p>
            <a:pPr marL="0" indent="0">
              <a:buFont typeface="Arial" charset="0"/>
              <a:buNone/>
            </a:pPr>
            <a:r>
              <a:rPr lang="nl-NL" altLang="nl-NL" sz="2800" dirty="0"/>
              <a:t>Je krijgt bijvoorbeeld € 5,25 per week zakgeld. </a:t>
            </a:r>
            <a:br>
              <a:rPr lang="nl-NL" altLang="nl-NL" sz="2800" dirty="0"/>
            </a:br>
            <a:r>
              <a:rPr lang="nl-NL" altLang="nl-NL" sz="2800" dirty="0"/>
              <a:t>Hoeveel is dat per maand?</a:t>
            </a:r>
          </a:p>
        </p:txBody>
      </p:sp>
      <p:sp>
        <p:nvSpPr>
          <p:cNvPr id="819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67450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Rekenen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8195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altLang="nl-NL" sz="2800" i="1" dirty="0"/>
              <a:t>Omrekenen van week naar maand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1 jaar heeft 52 weken.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1 jaar heeft 12 maanden.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/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i="1" dirty="0"/>
              <a:t>Voorbeeld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Je krijgt € 5,25 zakgeld per week.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Dat is per jaar: 5,25 x 52= € 273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Dat is per maand: 273 </a:t>
            </a:r>
            <a:r>
              <a:rPr lang="nl-NL" sz="2800" dirty="0"/>
              <a:t>÷</a:t>
            </a:r>
            <a:r>
              <a:rPr lang="nl-NL" altLang="nl-NL" sz="2800" dirty="0"/>
              <a:t> 12 = € 22,75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Of: 5,25 x 52 </a:t>
            </a:r>
            <a:r>
              <a:rPr lang="nl-NL" sz="2800" dirty="0"/>
              <a:t>÷</a:t>
            </a:r>
            <a:r>
              <a:rPr lang="nl-NL" altLang="nl-NL" sz="2800" dirty="0"/>
              <a:t> 12 = € 22,75 per maand </a:t>
            </a:r>
          </a:p>
        </p:txBody>
      </p:sp>
      <p:sp>
        <p:nvSpPr>
          <p:cNvPr id="9220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67450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8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9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9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9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9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9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a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a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aa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275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Office-thema</vt:lpstr>
      <vt:lpstr>§1.3 Budgetteren moet je leren</vt:lpstr>
      <vt:lpstr>Budgetteren</vt:lpstr>
      <vt:lpstr>Soorten inkomens</vt:lpstr>
      <vt:lpstr>Soorten uitgaven</vt:lpstr>
      <vt:lpstr>Reserveren</vt:lpstr>
      <vt:lpstr>Rekenen</vt:lpstr>
      <vt:lpstr>Rekenen</vt:lpstr>
      <vt:lpstr>Rekenen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 Epping</dc:creator>
  <cp:lastModifiedBy>sa-documentum</cp:lastModifiedBy>
  <cp:revision>100</cp:revision>
  <dcterms:created xsi:type="dcterms:W3CDTF">2011-03-14T13:30:44Z</dcterms:created>
  <dcterms:modified xsi:type="dcterms:W3CDTF">2016-07-12T08:42:04Z</dcterms:modified>
</cp:coreProperties>
</file>